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commentAuthors.xml" ContentType="application/vnd.openxmlformats-officedocument.presentationml.commentAuthor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comments/comment23.xml" ContentType="application/vnd.openxmlformats-officedocument.presentationml.comment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media/image31.jpeg" ContentType="image/jpeg"/>
  <Override PartName="/ppt/media/image5.png" ContentType="image/png"/>
  <Override PartName="/ppt/media/image4.png" ContentType="image/png"/>
  <Override PartName="/ppt/media/image3.png" ContentType="image/png"/>
  <Override PartName="/ppt/media/image8.png" ContentType="image/png"/>
  <Override PartName="/ppt/media/image2.png" ContentType="image/png"/>
  <Override PartName="/ppt/media/image7.png" ContentType="image/png"/>
  <Override PartName="/ppt/media/image9.png" ContentType="image/png"/>
  <Override PartName="/ppt/media/image32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.jpeg" ContentType="image/jpeg"/>
  <Override PartName="/ppt/media/image6.jpeg" ContentType="image/jpe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9144000"/>
</p:presentation>
</file>

<file path=ppt/commentAuthors.xml><?xml version="1.0" encoding="utf-8"?>
<p:cmAuthorLst xmlns:p="http://schemas.openxmlformats.org/presentationml/2006/main">
  <p:cmAuthor id="0" name="Alejandro Pinto Fernandez" initials="APF" lastIdx="3" clrIdx="0"/>
</p:cmAuthorLst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commentAuthors" Target="commentAuthors.xml"/>
</Relationships>
</file>

<file path=ppt/comments/comment1.xml><?xml version="1.0" encoding="utf-8"?>
<p:cmLst xmlns:p="http://schemas.openxmlformats.org/presentationml/2006/main">
  <p:cm authorId="0" dt="2016-02-07T09:36:11.455000000" idx="1">
    <p:pos x="7558" y="0"/>
    <p:text/>
  </p:cm>
</p:cmLst>
</file>

<file path=ppt/comments/comment2.xml><?xml version="1.0" encoding="utf-8"?>
<p:cmLst xmlns:p="http://schemas.openxmlformats.org/presentationml/2006/main">
  <p:cm authorId="0" dt="2016-02-07T09:36:11.455000000" idx="2">
    <p:pos x="7558" y="0"/>
    <p:text/>
  </p:cm>
</p:cmLst>
</file>

<file path=ppt/comments/comment23.xml><?xml version="1.0" encoding="utf-8"?>
<p:cmLst xmlns:p="http://schemas.openxmlformats.org/presentationml/2006/main">
  <p:cm authorId="0" dt="2016-02-07T09:36:11.455000000" idx="3">
    <p:pos x="7558" y="0"/>
    <p:text/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hdr"/>
          </p:nvPr>
        </p:nvSpPr>
        <p:spPr>
          <a:xfrm>
            <a:off x="1554480" y="553212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sldNum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F8858BC-F072-42BB-B882-FD9A409419F7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hyperlink" Target="https://co.linkedin.com/in/dypulido" TargetMode="External"/><Relationship Id="rId2" Type="http://schemas.openxmlformats.org/officeDocument/2006/relationships/hyperlink" Target="https://cl.linkedin.com/in/yerkomunoz/es" TargetMode="External"/><Relationship Id="rId3" Type="http://schemas.openxmlformats.org/officeDocument/2006/relationships/hyperlink" Target="https://es.linkedin.com/in/jgarzas/es" TargetMode="External"/><Relationship Id="rId4" Type="http://schemas.openxmlformats.org/officeDocument/2006/relationships/hyperlink" Target="https://es.linkedin.com/in/mamdouh-el-cuera-109b0b7/es" TargetMode="External"/><Relationship Id="rId5" Type="http://schemas.openxmlformats.org/officeDocument/2006/relationships/hyperlink" Target="https://co.linkedin.com/in/felipebetancur/es" TargetMode="External"/><Relationship Id="rId6" Type="http://schemas.openxmlformats.org/officeDocument/2006/relationships/slide" Target="../slides/slide4.xml"/><Relationship Id="rId7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LIBROS: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Software Quality. Software and Systems Quality in Distributed and Mobile Environments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Dietmar Winkler, Stefan Biffl, Johannes Bergsmann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(fecha publicación: 08/01/2015)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Requirements Engineering: Foundation for Software Quality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Samuel A. Fricker, Kurt Schneider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(fecha publicación: 12/03/2015)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Software Quality Assurance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Nina S. Godbole (Autor)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(fecha publicación: 30/07/2015)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Software Testing: Concepts and operations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Fairouz Tchier, Ali Mili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(fecha publicación: 2015)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Advanced Software Testing VOL. 3 2E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J Mitchell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(fecha publicación: 2015)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LINKEDIN: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Aseguramiento de la calidad del software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Propietario: Diego Pulido (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  <a:hlinkClick r:id="rId1"/>
              </a:rPr>
              <a:t>https://co.linkedin.com/in/dypulido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(miembros: 559; debates: 629)</a:t>
            </a:r>
            <a:endParaRPr b="0" lang="en-US" sz="1200" spc="-1" strike="noStrike">
              <a:latin typeface="Arial"/>
            </a:endParaRPr>
          </a:p>
          <a:p>
            <a:br/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</a:t>
            </a:r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Profesionales Testing y QA - Chile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Propietario: Yerko Muñoz-Mallanes (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  <a:hlinkClick r:id="rId2"/>
              </a:rPr>
              <a:t>https://cl.linkedin.com/in/yerkomunoz/es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(miembros: 678; debates: 421)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latin typeface="+mn-lt"/>
                <a:ea typeface="+mn-ea"/>
              </a:rPr>
              <a:t>- </a:t>
            </a:r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Agilidad y Calidad en el Software y los Sistemas de Información (CSSI)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Propietario: Javier Garzás (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  <a:hlinkClick r:id="rId3"/>
              </a:rPr>
              <a:t>https://es.linkedin.com/in/jgarzas/es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(miembros: 3.350; debates: 334)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</a:t>
            </a:r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Club Pruebas Software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Propietario: Mamdouh El Cuera (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  <a:hlinkClick r:id="rId4"/>
              </a:rPr>
              <a:t>https://es.linkedin.com/in/mamdouh-el-cuera-109b0b7/es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(miembros: 1.032; debates: 294)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- </a:t>
            </a:r>
            <a:r>
              <a:rPr b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Accesibilidad Digital TIC y Discapacidad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Propietario: Felipe Betancur (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  <a:hlinkClick r:id="rId5"/>
              </a:rPr>
              <a:t>https://co.linkedin.com/in/felipebetancur/es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)</a:t>
            </a:r>
            <a:endParaRPr b="0" lang="en-US" sz="1200" spc="-1" strike="noStrike">
              <a:latin typeface="Arial"/>
            </a:endParaRPr>
          </a:p>
          <a:p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(miembros: 416; debates: 280)</a:t>
            </a:r>
            <a:endParaRPr b="0" lang="en-US" sz="1200" spc="-1" strike="noStrike">
              <a:latin typeface="Arial"/>
            </a:endParaRPr>
          </a:p>
          <a:p>
            <a:endParaRPr b="0" lang="en-US" sz="1200" spc="-1" strike="noStrike">
              <a:latin typeface="Arial"/>
            </a:endParaRPr>
          </a:p>
        </p:txBody>
      </p:sp>
      <p:sp>
        <p:nvSpPr>
          <p:cNvPr id="21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581807C-E10C-4BFA-88FF-9166FDFFA71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s-ES" sz="4400" spc="-1" strike="noStrike">
                <a:solidFill>
                  <a:srgbClr val="000000"/>
                </a:solidFill>
                <a:latin typeface="Calibri"/>
              </a:rPr>
              <a:t>Haga clic para modificar el estilo de título del patrón</a:t>
            </a:r>
            <a:endParaRPr b="0" lang="es-E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41FE6F36-3FA9-48F9-8C72-5744D71EE454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10/16/17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977DB1-4934-4622-844C-438AC6A34F3A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109724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s-ES" sz="4400" spc="-1" strike="noStrike">
                <a:solidFill>
                  <a:srgbClr val="000000"/>
                </a:solidFill>
                <a:latin typeface="Calibri"/>
              </a:rPr>
              <a:t>Haga clic para modificar el estilo de título del patrón</a:t>
            </a:r>
            <a:endParaRPr b="0" lang="es-E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10972440" cy="452556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Haga clic para modificar el estilo de texto del patrón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s-ES" sz="2800" spc="-1" strike="noStrike">
                <a:solidFill>
                  <a:srgbClr val="000000"/>
                </a:solidFill>
                <a:latin typeface="Calibri"/>
              </a:rPr>
              <a:t>Segundo nivel</a:t>
            </a:r>
            <a:endParaRPr b="0" lang="es-E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Tercer nivel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01B0F0F-9667-43E9-B05D-039BD0A4887E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10/16/17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FEA2313-A136-49C5-8FEF-C4E18A04D7B3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154117C-4468-46C1-A4BC-57A198DCAE19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10/16/17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5F1E1EE-5ACF-4B44-BEFE-A8263E3D526C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E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3" Type="http://schemas.openxmlformats.org/officeDocument/2006/relationships/comments" Target="../comments/commen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comments" Target="../comments/commen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3" Type="http://schemas.openxmlformats.org/officeDocument/2006/relationships/comments" Target="../comments/comment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3838680" y="3666240"/>
            <a:ext cx="8353080" cy="228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n-US" sz="7200" spc="49" strike="noStrike">
                <a:solidFill>
                  <a:srgbClr val="0d0d0d"/>
                </a:solidFill>
                <a:latin typeface="Colored Crayons"/>
              </a:rPr>
              <a:t>Procesos del Software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886360" y="5249520"/>
            <a:ext cx="6196320" cy="118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en-US" sz="7200" spc="49" strike="noStrike">
                <a:solidFill>
                  <a:srgbClr val="0d0d0d"/>
                </a:solidFill>
                <a:latin typeface="Colored Crayons"/>
              </a:rPr>
              <a:t>Sprint 1</a:t>
            </a:r>
            <a:endParaRPr b="0" lang="en-US" sz="7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6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9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br/>
            <a:br/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4540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8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42880"/>
          </a:xfrm>
          <a:prstGeom prst="rect">
            <a:avLst/>
          </a:prstGeom>
          <a:ln>
            <a:noFill/>
          </a:ln>
        </p:spPr>
      </p:pic>
      <p:sp>
        <p:nvSpPr>
          <p:cNvPr id="179" name="CustomShape 3"/>
          <p:cNvSpPr/>
          <p:nvPr/>
        </p:nvSpPr>
        <p:spPr>
          <a:xfrm>
            <a:off x="120600" y="5952960"/>
            <a:ext cx="36010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Tablero al acabar el Sprint 1</a:t>
            </a:r>
            <a:endParaRPr b="0" lang="en-US" sz="2400" spc="-1" strike="noStrike"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4305240" y="428760"/>
            <a:ext cx="184320" cy="58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3" name="Picture 2" descr=""/>
          <p:cNvPicPr/>
          <p:nvPr/>
        </p:nvPicPr>
        <p:blipFill>
          <a:blip r:embed="rId1"/>
          <a:stretch/>
        </p:blipFill>
        <p:spPr>
          <a:xfrm>
            <a:off x="-114480" y="-95400"/>
            <a:ext cx="12496320" cy="7206840"/>
          </a:xfrm>
          <a:prstGeom prst="rect">
            <a:avLst/>
          </a:prstGeom>
          <a:ln>
            <a:noFill/>
          </a:ln>
        </p:spPr>
      </p:pic>
      <p:sp>
        <p:nvSpPr>
          <p:cNvPr id="184" name="CustomShape 4"/>
          <p:cNvSpPr/>
          <p:nvPr/>
        </p:nvSpPr>
        <p:spPr>
          <a:xfrm>
            <a:off x="2505240" y="721080"/>
            <a:ext cx="668628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 u="sng">
                <a:solidFill>
                  <a:srgbClr val="000000"/>
                </a:solidFill>
                <a:uFillTx/>
                <a:latin typeface="Calibri"/>
              </a:rPr>
              <a:t>ESTIMACIÓN</a:t>
            </a:r>
            <a:endParaRPr b="0" lang="en-US" sz="4000" spc="-1" strike="noStrike"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7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836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2" descr=""/>
          <p:cNvPicPr/>
          <p:nvPr/>
        </p:nvPicPr>
        <p:blipFill>
          <a:blip r:embed="rId1"/>
          <a:stretch/>
        </p:blipFill>
        <p:spPr>
          <a:xfrm>
            <a:off x="0" y="20952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89" name="CustomShape 1"/>
          <p:cNvSpPr/>
          <p:nvPr/>
        </p:nvSpPr>
        <p:spPr>
          <a:xfrm>
            <a:off x="3537720" y="209520"/>
            <a:ext cx="43354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000000"/>
                </a:solidFill>
                <a:uFillTx/>
                <a:latin typeface="Calibri"/>
              </a:rPr>
              <a:t>Mapa de personalidad</a:t>
            </a:r>
            <a:endParaRPr b="0" lang="en-US" sz="3600" spc="-1" strike="noStrike"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3505320" cy="2657160"/>
          </a:xfrm>
          <a:prstGeom prst="rect">
            <a:avLst/>
          </a:prstGeom>
          <a:ln>
            <a:noFill/>
          </a:ln>
        </p:spPr>
      </p:pic>
      <p:pic>
        <p:nvPicPr>
          <p:cNvPr id="191" name="Picture 3" descr=""/>
          <p:cNvPicPr/>
          <p:nvPr/>
        </p:nvPicPr>
        <p:blipFill>
          <a:blip r:embed="rId2"/>
          <a:stretch/>
        </p:blipFill>
        <p:spPr>
          <a:xfrm>
            <a:off x="3609000" y="0"/>
            <a:ext cx="4069080" cy="3273840"/>
          </a:xfrm>
          <a:prstGeom prst="rect">
            <a:avLst/>
          </a:prstGeom>
          <a:ln>
            <a:noFill/>
          </a:ln>
        </p:spPr>
      </p:pic>
      <p:pic>
        <p:nvPicPr>
          <p:cNvPr id="192" name="Picture 4" descr=""/>
          <p:cNvPicPr/>
          <p:nvPr/>
        </p:nvPicPr>
        <p:blipFill>
          <a:blip r:embed="rId3"/>
          <a:stretch/>
        </p:blipFill>
        <p:spPr>
          <a:xfrm>
            <a:off x="2525040" y="3535560"/>
            <a:ext cx="3325320" cy="2675520"/>
          </a:xfrm>
          <a:prstGeom prst="rect">
            <a:avLst/>
          </a:prstGeom>
          <a:ln>
            <a:noFill/>
          </a:ln>
        </p:spPr>
      </p:pic>
      <p:pic>
        <p:nvPicPr>
          <p:cNvPr id="193" name="Picture 5" descr=""/>
          <p:cNvPicPr/>
          <p:nvPr/>
        </p:nvPicPr>
        <p:blipFill>
          <a:blip r:embed="rId4"/>
          <a:stretch/>
        </p:blipFill>
        <p:spPr>
          <a:xfrm>
            <a:off x="103320" y="2151360"/>
            <a:ext cx="3101760" cy="2495520"/>
          </a:xfrm>
          <a:prstGeom prst="rect">
            <a:avLst/>
          </a:prstGeom>
          <a:ln>
            <a:noFill/>
          </a:ln>
        </p:spPr>
      </p:pic>
      <p:pic>
        <p:nvPicPr>
          <p:cNvPr id="194" name="Picture 6" descr=""/>
          <p:cNvPicPr/>
          <p:nvPr/>
        </p:nvPicPr>
        <p:blipFill>
          <a:blip r:embed="rId5"/>
          <a:stretch/>
        </p:blipFill>
        <p:spPr>
          <a:xfrm>
            <a:off x="8122680" y="0"/>
            <a:ext cx="4069080" cy="3273840"/>
          </a:xfrm>
          <a:prstGeom prst="rect">
            <a:avLst/>
          </a:prstGeom>
          <a:ln>
            <a:noFill/>
          </a:ln>
        </p:spPr>
      </p:pic>
      <p:pic>
        <p:nvPicPr>
          <p:cNvPr id="195" name="Picture 7" descr=""/>
          <p:cNvPicPr/>
          <p:nvPr/>
        </p:nvPicPr>
        <p:blipFill>
          <a:blip r:embed="rId6"/>
          <a:stretch/>
        </p:blipFill>
        <p:spPr>
          <a:xfrm>
            <a:off x="8122680" y="3399480"/>
            <a:ext cx="3888360" cy="2947680"/>
          </a:xfrm>
          <a:prstGeom prst="rect">
            <a:avLst/>
          </a:prstGeom>
          <a:ln>
            <a:noFill/>
          </a:ln>
        </p:spPr>
      </p:pic>
      <p:pic>
        <p:nvPicPr>
          <p:cNvPr id="196" name="Picture 8" descr=""/>
          <p:cNvPicPr/>
          <p:nvPr/>
        </p:nvPicPr>
        <p:blipFill>
          <a:blip r:embed="rId7"/>
          <a:stretch/>
        </p:blipFill>
        <p:spPr>
          <a:xfrm>
            <a:off x="5109480" y="3399480"/>
            <a:ext cx="4015080" cy="3231000"/>
          </a:xfrm>
          <a:prstGeom prst="rect">
            <a:avLst/>
          </a:prstGeom>
          <a:ln>
            <a:noFill/>
          </a:ln>
        </p:spPr>
      </p:pic>
      <p:pic>
        <p:nvPicPr>
          <p:cNvPr id="197" name="Picture 9" descr=""/>
          <p:cNvPicPr/>
          <p:nvPr/>
        </p:nvPicPr>
        <p:blipFill>
          <a:blip r:embed="rId8"/>
          <a:stretch/>
        </p:blipFill>
        <p:spPr>
          <a:xfrm>
            <a:off x="0" y="4376520"/>
            <a:ext cx="3000960" cy="241452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Picture 2" descr=""/>
          <p:cNvPicPr/>
          <p:nvPr/>
        </p:nvPicPr>
        <p:blipFill>
          <a:blip r:embed="rId1"/>
          <a:stretch/>
        </p:blipFill>
        <p:spPr>
          <a:xfrm>
            <a:off x="2581200" y="739080"/>
            <a:ext cx="6695640" cy="535644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519160" y="3666240"/>
            <a:ext cx="6672600" cy="228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n-US" sz="7200" spc="49" strike="noStrike">
                <a:solidFill>
                  <a:srgbClr val="0d0d0d"/>
                </a:solidFill>
                <a:latin typeface="Colored Crayons"/>
              </a:rPr>
              <a:t>Calidad del Software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5886360" y="5249520"/>
            <a:ext cx="6196320" cy="118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en-US" sz="7200" spc="49" strike="noStrike">
                <a:solidFill>
                  <a:srgbClr val="0d0d0d"/>
                </a:solidFill>
                <a:latin typeface="Colored Crayons"/>
              </a:rPr>
              <a:t>Sprint 3</a:t>
            </a:r>
            <a:endParaRPr b="0" lang="en-US" sz="7200" spc="-1" strike="noStrike">
              <a:latin typeface="Arial"/>
            </a:endParaRPr>
          </a:p>
        </p:txBody>
      </p:sp>
      <p:pic>
        <p:nvPicPr>
          <p:cNvPr id="133" name="Picture 3" descr=""/>
          <p:cNvPicPr/>
          <p:nvPr/>
        </p:nvPicPr>
        <p:blipFill>
          <a:blip r:embed="rId1"/>
          <a:stretch/>
        </p:blipFill>
        <p:spPr>
          <a:xfrm>
            <a:off x="-108720" y="0"/>
            <a:ext cx="12300480" cy="7733880"/>
          </a:xfrm>
          <a:prstGeom prst="rect">
            <a:avLst/>
          </a:prstGeom>
          <a:ln>
            <a:noFill/>
          </a:ln>
        </p:spPr>
      </p:pic>
      <p:sp>
        <p:nvSpPr>
          <p:cNvPr id="134" name="CustomShape 3"/>
          <p:cNvSpPr/>
          <p:nvPr/>
        </p:nvSpPr>
        <p:spPr>
          <a:xfrm>
            <a:off x="104760" y="162000"/>
            <a:ext cx="3533400" cy="12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4000" spc="-1" strike="noStrike">
                <a:solidFill>
                  <a:srgbClr val="000000"/>
                </a:solidFill>
                <a:latin typeface="Calibri"/>
              </a:rPr>
              <a:t>Product Owner </a:t>
            </a:r>
            <a:endParaRPr b="0" lang="en-US" sz="4000" spc="-1" strike="noStrike"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Raúl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8763120" y="257040"/>
            <a:ext cx="3514320" cy="12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4000" spc="-1" strike="noStrike">
                <a:solidFill>
                  <a:srgbClr val="000000"/>
                </a:solidFill>
                <a:latin typeface="Calibri"/>
              </a:rPr>
              <a:t>Scrum Master</a:t>
            </a:r>
            <a:endParaRPr b="0" lang="en-US" sz="4000" spc="-1" strike="noStrike"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Alejandro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-119160" y="3392640"/>
            <a:ext cx="4009680" cy="257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4000" spc="-1" strike="noStrike">
                <a:solidFill>
                  <a:srgbClr val="000000"/>
                </a:solidFill>
                <a:latin typeface="Calibri"/>
              </a:rPr>
              <a:t>Desarrolladores</a:t>
            </a:r>
            <a:endParaRPr b="0" lang="en-US" sz="4000" spc="-1" strike="noStrike"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Iván, Jaime, </a:t>
            </a:r>
            <a:endParaRPr b="0" lang="en-US" sz="3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José Francisco, Luís, Marcela, Miguel Ángel y Eduardo.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4502520" y="5652720"/>
            <a:ext cx="2688120" cy="100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"/>
              </a:rPr>
              <a:t>Grupo 7</a:t>
            </a:r>
            <a:endParaRPr b="0" lang="en-US" sz="60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1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7322040"/>
          </a:xfrm>
          <a:prstGeom prst="rect">
            <a:avLst/>
          </a:prstGeom>
          <a:ln>
            <a:noFill/>
          </a:ln>
        </p:spPr>
      </p:pic>
      <p:sp>
        <p:nvSpPr>
          <p:cNvPr id="202" name="CustomShape 3"/>
          <p:cNvSpPr/>
          <p:nvPr/>
        </p:nvSpPr>
        <p:spPr>
          <a:xfrm>
            <a:off x="2508120" y="5753160"/>
            <a:ext cx="39848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000000"/>
                </a:solidFill>
                <a:latin typeface="Calibri"/>
              </a:rPr>
              <a:t>Sprint Review</a:t>
            </a:r>
            <a:endParaRPr b="0" lang="en-US" sz="5400" spc="-1" strike="noStrike"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5" name="Picture 2" descr=""/>
          <p:cNvPicPr/>
          <p:nvPr/>
        </p:nvPicPr>
        <p:blipFill>
          <a:blip r:embed="rId1"/>
          <a:stretch/>
        </p:blipFill>
        <p:spPr>
          <a:xfrm>
            <a:off x="0" y="9360"/>
            <a:ext cx="12372480" cy="6838560"/>
          </a:xfrm>
          <a:prstGeom prst="rect">
            <a:avLst/>
          </a:prstGeom>
          <a:ln>
            <a:noFill/>
          </a:ln>
        </p:spPr>
      </p:pic>
      <p:sp>
        <p:nvSpPr>
          <p:cNvPr id="206" name="CustomShape 3"/>
          <p:cNvSpPr/>
          <p:nvPr/>
        </p:nvSpPr>
        <p:spPr>
          <a:xfrm rot="19332600">
            <a:off x="1265400" y="774000"/>
            <a:ext cx="31514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Seguir haciendo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7" name="CustomShape 4"/>
          <p:cNvSpPr/>
          <p:nvPr/>
        </p:nvSpPr>
        <p:spPr>
          <a:xfrm rot="1811400">
            <a:off x="7501320" y="506880"/>
            <a:ext cx="213336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Hacer más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8" name="CustomShape 5"/>
          <p:cNvSpPr/>
          <p:nvPr/>
        </p:nvSpPr>
        <p:spPr>
          <a:xfrm rot="2316600">
            <a:off x="1752480" y="3905640"/>
            <a:ext cx="262260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Hacer menos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9" name="CustomShape 6"/>
          <p:cNvSpPr/>
          <p:nvPr/>
        </p:nvSpPr>
        <p:spPr>
          <a:xfrm rot="19351800">
            <a:off x="7934400" y="3828960"/>
            <a:ext cx="293040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Empezar hacer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0" name="CustomShape 7"/>
          <p:cNvSpPr/>
          <p:nvPr/>
        </p:nvSpPr>
        <p:spPr>
          <a:xfrm>
            <a:off x="4962240" y="4847400"/>
            <a:ext cx="28954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Dejar de hacer</a:t>
            </a:r>
            <a:endParaRPr b="0" lang="en-US" sz="3600" spc="-1" strike="noStrike"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3038400" y="542880"/>
            <a:ext cx="3866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2" name="Picture 5" descr=""/>
          <p:cNvPicPr/>
          <p:nvPr/>
        </p:nvPicPr>
        <p:blipFill>
          <a:blip r:embed="rId1"/>
          <a:stretch/>
        </p:blipFill>
        <p:spPr>
          <a:xfrm>
            <a:off x="1828800" y="2562120"/>
            <a:ext cx="8238600" cy="4295520"/>
          </a:xfrm>
          <a:prstGeom prst="rect">
            <a:avLst/>
          </a:prstGeom>
          <a:ln>
            <a:noFill/>
          </a:ln>
        </p:spPr>
      </p:pic>
      <p:sp>
        <p:nvSpPr>
          <p:cNvPr id="213" name="CustomShape 2"/>
          <p:cNvSpPr/>
          <p:nvPr/>
        </p:nvSpPr>
        <p:spPr>
          <a:xfrm>
            <a:off x="3418920" y="358200"/>
            <a:ext cx="48643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000000"/>
                </a:solidFill>
                <a:uFillTx/>
                <a:latin typeface="Calibri"/>
              </a:rPr>
              <a:t>APORTACIÓN AL MUNDO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2311560" y="1531080"/>
            <a:ext cx="707868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https://github.com/mamonreal/Pong---Grupo-7</a:t>
            </a:r>
            <a:endParaRPr b="0" lang="en-US" sz="2800" spc="-1" strike="noStrike">
              <a:latin typeface="Arial"/>
            </a:endParaRPr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216" name="CustomShape 1"/>
          <p:cNvSpPr/>
          <p:nvPr/>
        </p:nvSpPr>
        <p:spPr>
          <a:xfrm>
            <a:off x="7895880" y="809640"/>
            <a:ext cx="3776040" cy="109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6600" spc="-1" strike="noStrike">
                <a:solidFill>
                  <a:srgbClr val="f2f2f2"/>
                </a:solidFill>
                <a:latin typeface="Calibri"/>
              </a:rPr>
              <a:t>Confused?</a:t>
            </a:r>
            <a:endParaRPr b="0" lang="en-US" sz="6600" spc="-1" strike="noStrike"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0" name="Picture 5" descr=""/>
          <p:cNvPicPr/>
          <p:nvPr/>
        </p:nvPicPr>
        <p:blipFill>
          <a:blip r:embed="rId1"/>
          <a:stretch/>
        </p:blipFill>
        <p:spPr>
          <a:xfrm>
            <a:off x="0" y="0"/>
            <a:ext cx="12193200" cy="6857640"/>
          </a:xfrm>
          <a:prstGeom prst="rect">
            <a:avLst/>
          </a:prstGeom>
          <a:ln>
            <a:noFill/>
          </a:ln>
        </p:spPr>
      </p:pic>
      <p:sp>
        <p:nvSpPr>
          <p:cNvPr id="141" name="CustomShape 3"/>
          <p:cNvSpPr/>
          <p:nvPr/>
        </p:nvSpPr>
        <p:spPr>
          <a:xfrm>
            <a:off x="6438960" y="220320"/>
            <a:ext cx="56566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000000"/>
                </a:solidFill>
                <a:latin typeface="Calibri"/>
              </a:rPr>
              <a:t>¿Qué vamos hacer?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401760" y="3624480"/>
            <a:ext cx="5272920" cy="250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ff0000"/>
                </a:solidFill>
                <a:latin typeface="Calibri"/>
              </a:rPr>
              <a:t>Sprint Planning Meeting</a:t>
            </a:r>
            <a:endParaRPr b="0" lang="en-US" sz="3600" spc="-1" strike="noStrike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ff0000"/>
                </a:solidFill>
                <a:latin typeface="Calibri"/>
              </a:rPr>
              <a:t>Desarrollo del Sprint 1</a:t>
            </a:r>
            <a:endParaRPr b="0" lang="en-US" sz="3600" spc="-1" strike="noStrike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ff0000"/>
                </a:solidFill>
                <a:latin typeface="Calibri"/>
              </a:rPr>
              <a:t>Sprint Review</a:t>
            </a:r>
            <a:endParaRPr b="0" lang="en-US" sz="3600" spc="-1" strike="noStrike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ff0000"/>
                </a:solidFill>
                <a:latin typeface="Calibri"/>
              </a:rPr>
              <a:t>Sprint Retrospective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8122680"/>
          </a:xfrm>
          <a:prstGeom prst="rect">
            <a:avLst/>
          </a:prstGeom>
          <a:ln>
            <a:noFill/>
          </a:ln>
        </p:spPr>
      </p:pic>
      <p:sp>
        <p:nvSpPr>
          <p:cNvPr id="146" name="CustomShape 3"/>
          <p:cNvSpPr/>
          <p:nvPr/>
        </p:nvSpPr>
        <p:spPr>
          <a:xfrm>
            <a:off x="1885320" y="0"/>
            <a:ext cx="5777280" cy="185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br/>
            <a:r>
              <a:rPr b="1" lang="en-US" sz="4400" spc="-1" strike="noStrike">
                <a:solidFill>
                  <a:srgbClr val="ffffff"/>
                </a:solidFill>
                <a:latin typeface="Calibri"/>
              </a:rPr>
              <a:t>Sprint Planning Meeting</a:t>
            </a:r>
            <a:br/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-32040" y="190440"/>
            <a:ext cx="63828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-417600" y="0"/>
            <a:ext cx="1309824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3" name="Picture 2" descr=""/>
          <p:cNvPicPr/>
          <p:nvPr/>
        </p:nvPicPr>
        <p:blipFill>
          <a:blip r:embed="rId1"/>
          <a:stretch/>
        </p:blipFill>
        <p:spPr>
          <a:xfrm>
            <a:off x="-2730600" y="-133200"/>
            <a:ext cx="16747920" cy="7124400"/>
          </a:xfrm>
          <a:prstGeom prst="rect">
            <a:avLst/>
          </a:prstGeom>
          <a:ln>
            <a:noFill/>
          </a:ln>
        </p:spPr>
      </p:pic>
      <p:pic>
        <p:nvPicPr>
          <p:cNvPr id="154" name="Picture 4" descr=""/>
          <p:cNvPicPr/>
          <p:nvPr/>
        </p:nvPicPr>
        <p:blipFill>
          <a:blip r:embed="rId2"/>
          <a:stretch/>
        </p:blipFill>
        <p:spPr>
          <a:xfrm>
            <a:off x="732600" y="3809880"/>
            <a:ext cx="4910400" cy="1147320"/>
          </a:xfrm>
          <a:prstGeom prst="rect">
            <a:avLst/>
          </a:prstGeom>
          <a:ln>
            <a:noFill/>
          </a:ln>
        </p:spPr>
      </p:pic>
      <p:pic>
        <p:nvPicPr>
          <p:cNvPr id="155" name="Picture 5" descr=""/>
          <p:cNvPicPr/>
          <p:nvPr/>
        </p:nvPicPr>
        <p:blipFill>
          <a:blip r:embed="rId3"/>
          <a:stretch/>
        </p:blipFill>
        <p:spPr>
          <a:xfrm>
            <a:off x="6881760" y="2757600"/>
            <a:ext cx="4736160" cy="3252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8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endParaRPr b="0" lang="es-E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3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883</TotalTime>
  <Application>LibreOffice/5.4.1.2.0$Linux_X86_64 LibreOffice_project/40m0$Build-2</Application>
  <Words>211</Words>
  <Paragraphs>79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2016-02-01T16:20:26Z</dcterms:created>
  <dc:creator>alvaro.gon.fer@gmail.com</dc:creator>
  <dc:description/>
  <dc:language>en-US</dc:language>
  <cp:lastModifiedBy/>
  <dcterms:modified xsi:type="dcterms:W3CDTF">2017-10-16T08:57:53Z</dcterms:modified>
  <cp:revision>63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Personalizado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23</vt:i4>
  </property>
</Properties>
</file>